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73" r:id="rId3"/>
    <p:sldId id="263" r:id="rId4"/>
    <p:sldId id="264" r:id="rId5"/>
    <p:sldId id="267" r:id="rId6"/>
    <p:sldId id="268" r:id="rId7"/>
    <p:sldId id="269" r:id="rId8"/>
    <p:sldId id="270" r:id="rId9"/>
    <p:sldId id="271" r:id="rId10"/>
    <p:sldId id="27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670;&#1607;&#1575;&#1585;&#1588;&#1606;&#1576;&#1607;%20&#1587;&#1608;&#1585;&#1740;\91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670;&#1607;&#1575;&#1585;&#1588;&#1606;&#1576;&#1607;%20&#1587;&#1608;&#1585;&#1740;\91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670;&#1607;&#1575;&#1585;&#1588;&#1606;&#1576;&#1607;%20&#1587;&#1608;&#1585;&#1740;\91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670;&#1607;&#1575;&#1585;&#1588;&#1606;&#1576;&#1607;%20&#1587;&#1608;&#1585;&#1740;\91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670;&#1607;&#1575;&#1585;&#1588;&#1606;&#1576;&#1607;%20&#1587;&#1608;&#1585;&#1740;\91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670;&#1607;&#1575;&#1585;&#1588;&#1606;&#1576;&#1607;%20&#1587;&#1608;&#1585;&#1740;\91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670;&#1607;&#1575;&#1585;&#1588;&#1606;&#1576;&#1607;%20&#1587;&#1608;&#1585;&#1740;\91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670;&#1607;&#1575;&#1585;&#1588;&#1606;&#1576;&#1607;%20&#1587;&#1608;&#1585;&#1740;\91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670;&#1607;&#1575;&#1585;&#1588;&#1606;&#1576;&#1607;%20&#1587;&#1608;&#1585;&#1740;\91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Sheet2!$D$22</c:f>
              <c:strCache>
                <c:ptCount val="1"/>
                <c:pt idx="0">
                  <c:v>چهارشنبه پایان سال </c:v>
                </c:pt>
              </c:strCache>
            </c:strRef>
          </c:tx>
          <c:cat>
            <c:strRef>
              <c:f>Sheet2!$E$21:$F$21</c:f>
              <c:strCache>
                <c:ptCount val="2"/>
                <c:pt idx="0">
                  <c:v>سال90 </c:v>
                </c:pt>
                <c:pt idx="1">
                  <c:v>سال91 </c:v>
                </c:pt>
              </c:strCache>
            </c:strRef>
          </c:cat>
          <c:val>
            <c:numRef>
              <c:f>Sheet2!$E$22:$F$22</c:f>
              <c:numCache>
                <c:formatCode>General</c:formatCode>
                <c:ptCount val="2"/>
                <c:pt idx="0">
                  <c:v>128</c:v>
                </c:pt>
                <c:pt idx="1">
                  <c:v>117</c:v>
                </c:pt>
              </c:numCache>
            </c:numRef>
          </c:val>
        </c:ser>
        <c:ser>
          <c:idx val="1"/>
          <c:order val="1"/>
          <c:tx>
            <c:strRef>
              <c:f>Sheet2!$D$23</c:f>
              <c:strCache>
                <c:ptCount val="1"/>
                <c:pt idx="0">
                  <c:v>روزهای دیگر</c:v>
                </c:pt>
              </c:strCache>
            </c:strRef>
          </c:tx>
          <c:cat>
            <c:strRef>
              <c:f>Sheet2!$E$21:$F$21</c:f>
              <c:strCache>
                <c:ptCount val="2"/>
                <c:pt idx="0">
                  <c:v>سال90 </c:v>
                </c:pt>
                <c:pt idx="1">
                  <c:v>سال91 </c:v>
                </c:pt>
              </c:strCache>
            </c:strRef>
          </c:cat>
          <c:val>
            <c:numRef>
              <c:f>Sheet2!$E$23:$F$23</c:f>
              <c:numCache>
                <c:formatCode>General</c:formatCode>
                <c:ptCount val="2"/>
                <c:pt idx="0">
                  <c:v>24</c:v>
                </c:pt>
                <c:pt idx="1">
                  <c:v>11</c:v>
                </c:pt>
              </c:numCache>
            </c:numRef>
          </c:val>
        </c:ser>
        <c:axId val="67602304"/>
        <c:axId val="67629056"/>
      </c:barChart>
      <c:catAx>
        <c:axId val="67602304"/>
        <c:scaling>
          <c:orientation val="minMax"/>
        </c:scaling>
        <c:axPos val="b"/>
        <c:tickLblPos val="nextTo"/>
        <c:crossAx val="67629056"/>
        <c:crosses val="autoZero"/>
        <c:auto val="1"/>
        <c:lblAlgn val="ctr"/>
        <c:lblOffset val="100"/>
      </c:catAx>
      <c:valAx>
        <c:axId val="67629056"/>
        <c:scaling>
          <c:orientation val="minMax"/>
        </c:scaling>
        <c:axPos val="l"/>
        <c:majorGridlines/>
        <c:numFmt formatCode="General" sourceLinked="1"/>
        <c:tickLblPos val="nextTo"/>
        <c:crossAx val="676023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Sheet2!$B$3</c:f>
              <c:strCache>
                <c:ptCount val="1"/>
                <c:pt idx="0">
                  <c:v>زن</c:v>
                </c:pt>
              </c:strCache>
            </c:strRef>
          </c:tx>
          <c:cat>
            <c:strRef>
              <c:f>Sheet2!$C$2:$D$2</c:f>
              <c:strCache>
                <c:ptCount val="2"/>
                <c:pt idx="0">
                  <c:v>سال90 </c:v>
                </c:pt>
                <c:pt idx="1">
                  <c:v>سال91 </c:v>
                </c:pt>
              </c:strCache>
            </c:strRef>
          </c:cat>
          <c:val>
            <c:numRef>
              <c:f>Sheet2!$C$3:$D$3</c:f>
              <c:numCache>
                <c:formatCode>General</c:formatCode>
                <c:ptCount val="2"/>
                <c:pt idx="0">
                  <c:v>40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Sheet2!$B$4</c:f>
              <c:strCache>
                <c:ptCount val="1"/>
                <c:pt idx="0">
                  <c:v>مرد</c:v>
                </c:pt>
              </c:strCache>
            </c:strRef>
          </c:tx>
          <c:cat>
            <c:strRef>
              <c:f>Sheet2!$C$2:$D$2</c:f>
              <c:strCache>
                <c:ptCount val="2"/>
                <c:pt idx="0">
                  <c:v>سال90 </c:v>
                </c:pt>
                <c:pt idx="1">
                  <c:v>سال91 </c:v>
                </c:pt>
              </c:strCache>
            </c:strRef>
          </c:cat>
          <c:val>
            <c:numRef>
              <c:f>Sheet2!$C$4:$D$4</c:f>
              <c:numCache>
                <c:formatCode>General</c:formatCode>
                <c:ptCount val="2"/>
                <c:pt idx="0">
                  <c:v>112</c:v>
                </c:pt>
                <c:pt idx="1">
                  <c:v>96</c:v>
                </c:pt>
              </c:numCache>
            </c:numRef>
          </c:val>
        </c:ser>
        <c:axId val="77018240"/>
        <c:axId val="77039488"/>
      </c:barChart>
      <c:catAx>
        <c:axId val="77018240"/>
        <c:scaling>
          <c:orientation val="minMax"/>
        </c:scaling>
        <c:axPos val="b"/>
        <c:tickLblPos val="nextTo"/>
        <c:crossAx val="77039488"/>
        <c:crosses val="autoZero"/>
        <c:auto val="1"/>
        <c:lblAlgn val="ctr"/>
        <c:lblOffset val="100"/>
      </c:catAx>
      <c:valAx>
        <c:axId val="77039488"/>
        <c:scaling>
          <c:orientation val="minMax"/>
        </c:scaling>
        <c:axPos val="l"/>
        <c:majorGridlines/>
        <c:numFmt formatCode="General" sourceLinked="1"/>
        <c:tickLblPos val="nextTo"/>
        <c:crossAx val="770182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Sheet2!$L$21</c:f>
              <c:strCache>
                <c:ptCount val="1"/>
                <c:pt idx="0">
                  <c:v>سال 90 </c:v>
                </c:pt>
              </c:strCache>
            </c:strRef>
          </c:tx>
          <c:cat>
            <c:strRef>
              <c:f>Sheet2!$K$22:$K$36</c:f>
              <c:strCache>
                <c:ptCount val="15"/>
                <c:pt idx="0">
                  <c:v>0تا4</c:v>
                </c:pt>
                <c:pt idx="1">
                  <c:v>5تا9</c:v>
                </c:pt>
                <c:pt idx="2">
                  <c:v>10تا14</c:v>
                </c:pt>
                <c:pt idx="3">
                  <c:v>15تا19</c:v>
                </c:pt>
                <c:pt idx="4">
                  <c:v>20تا24</c:v>
                </c:pt>
                <c:pt idx="5">
                  <c:v>25تا29</c:v>
                </c:pt>
                <c:pt idx="6">
                  <c:v>30تا34</c:v>
                </c:pt>
                <c:pt idx="7">
                  <c:v>35تا39</c:v>
                </c:pt>
                <c:pt idx="8">
                  <c:v>40تا44</c:v>
                </c:pt>
                <c:pt idx="9">
                  <c:v>45تا49</c:v>
                </c:pt>
                <c:pt idx="10">
                  <c:v>50تا54</c:v>
                </c:pt>
                <c:pt idx="11">
                  <c:v>55تا59</c:v>
                </c:pt>
                <c:pt idx="12">
                  <c:v>60تا64</c:v>
                </c:pt>
                <c:pt idx="13">
                  <c:v>بالای 65</c:v>
                </c:pt>
                <c:pt idx="14">
                  <c:v>نامشخص</c:v>
                </c:pt>
              </c:strCache>
            </c:strRef>
          </c:cat>
          <c:val>
            <c:numRef>
              <c:f>Sheet2!$L$22:$L$36</c:f>
              <c:numCache>
                <c:formatCode>General</c:formatCode>
                <c:ptCount val="15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26</c:v>
                </c:pt>
                <c:pt idx="4">
                  <c:v>37</c:v>
                </c:pt>
                <c:pt idx="5">
                  <c:v>21</c:v>
                </c:pt>
                <c:pt idx="6">
                  <c:v>11</c:v>
                </c:pt>
                <c:pt idx="7">
                  <c:v>15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Sheet2!$M$21</c:f>
              <c:strCache>
                <c:ptCount val="1"/>
                <c:pt idx="0">
                  <c:v>سال91 </c:v>
                </c:pt>
              </c:strCache>
            </c:strRef>
          </c:tx>
          <c:cat>
            <c:strRef>
              <c:f>Sheet2!$K$22:$K$36</c:f>
              <c:strCache>
                <c:ptCount val="15"/>
                <c:pt idx="0">
                  <c:v>0تا4</c:v>
                </c:pt>
                <c:pt idx="1">
                  <c:v>5تا9</c:v>
                </c:pt>
                <c:pt idx="2">
                  <c:v>10تا14</c:v>
                </c:pt>
                <c:pt idx="3">
                  <c:v>15تا19</c:v>
                </c:pt>
                <c:pt idx="4">
                  <c:v>20تا24</c:v>
                </c:pt>
                <c:pt idx="5">
                  <c:v>25تا29</c:v>
                </c:pt>
                <c:pt idx="6">
                  <c:v>30تا34</c:v>
                </c:pt>
                <c:pt idx="7">
                  <c:v>35تا39</c:v>
                </c:pt>
                <c:pt idx="8">
                  <c:v>40تا44</c:v>
                </c:pt>
                <c:pt idx="9">
                  <c:v>45تا49</c:v>
                </c:pt>
                <c:pt idx="10">
                  <c:v>50تا54</c:v>
                </c:pt>
                <c:pt idx="11">
                  <c:v>55تا59</c:v>
                </c:pt>
                <c:pt idx="12">
                  <c:v>60تا64</c:v>
                </c:pt>
                <c:pt idx="13">
                  <c:v>بالای 65</c:v>
                </c:pt>
                <c:pt idx="14">
                  <c:v>نامشخص</c:v>
                </c:pt>
              </c:strCache>
            </c:strRef>
          </c:cat>
          <c:val>
            <c:numRef>
              <c:f>Sheet2!$M$22:$M$36</c:f>
              <c:numCache>
                <c:formatCode>General</c:formatCode>
                <c:ptCount val="15"/>
                <c:pt idx="0">
                  <c:v>0</c:v>
                </c:pt>
                <c:pt idx="1">
                  <c:v>6</c:v>
                </c:pt>
                <c:pt idx="2">
                  <c:v>9</c:v>
                </c:pt>
                <c:pt idx="3">
                  <c:v>20</c:v>
                </c:pt>
                <c:pt idx="4">
                  <c:v>23</c:v>
                </c:pt>
                <c:pt idx="5">
                  <c:v>22</c:v>
                </c:pt>
                <c:pt idx="6">
                  <c:v>18</c:v>
                </c:pt>
                <c:pt idx="7">
                  <c:v>6</c:v>
                </c:pt>
                <c:pt idx="8">
                  <c:v>6</c:v>
                </c:pt>
                <c:pt idx="9">
                  <c:v>2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</c:numCache>
            </c:numRef>
          </c:val>
        </c:ser>
        <c:axId val="68014080"/>
        <c:axId val="68015616"/>
      </c:barChart>
      <c:catAx>
        <c:axId val="68014080"/>
        <c:scaling>
          <c:orientation val="minMax"/>
        </c:scaling>
        <c:axPos val="b"/>
        <c:tickLblPos val="nextTo"/>
        <c:crossAx val="68015616"/>
        <c:crosses val="autoZero"/>
        <c:auto val="1"/>
        <c:lblAlgn val="ctr"/>
        <c:lblOffset val="100"/>
      </c:catAx>
      <c:valAx>
        <c:axId val="68015616"/>
        <c:scaling>
          <c:orientation val="minMax"/>
        </c:scaling>
        <c:axPos val="l"/>
        <c:majorGridlines/>
        <c:numFmt formatCode="General" sourceLinked="1"/>
        <c:tickLblPos val="nextTo"/>
        <c:crossAx val="680140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Sheet2!$D$43</c:f>
              <c:strCache>
                <c:ptCount val="1"/>
                <c:pt idx="0">
                  <c:v>سال90 </c:v>
                </c:pt>
              </c:strCache>
            </c:strRef>
          </c:tx>
          <c:cat>
            <c:strRef>
              <c:f>Sheet2!$C$44:$C$55</c:f>
              <c:strCache>
                <c:ptCount val="12"/>
                <c:pt idx="0">
                  <c:v>بازنشسته</c:v>
                </c:pt>
                <c:pt idx="1">
                  <c:v>بیکار</c:v>
                </c:pt>
                <c:pt idx="2">
                  <c:v>خانه دار</c:v>
                </c:pt>
                <c:pt idx="3">
                  <c:v>دانش اموز</c:v>
                </c:pt>
                <c:pt idx="4">
                  <c:v>دانشجو</c:v>
                </c:pt>
                <c:pt idx="5">
                  <c:v>سرباز </c:v>
                </c:pt>
                <c:pt idx="6">
                  <c:v>زیر 7سال</c:v>
                </c:pt>
                <c:pt idx="7">
                  <c:v>ازاد</c:v>
                </c:pt>
                <c:pt idx="8">
                  <c:v>کارگر</c:v>
                </c:pt>
                <c:pt idx="9">
                  <c:v>کارمند</c:v>
                </c:pt>
                <c:pt idx="10">
                  <c:v>نامشخص</c:v>
                </c:pt>
                <c:pt idx="11">
                  <c:v>سایر</c:v>
                </c:pt>
              </c:strCache>
            </c:strRef>
          </c:cat>
          <c:val>
            <c:numRef>
              <c:f>Sheet2!$D$44:$D$55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18</c:v>
                </c:pt>
                <c:pt idx="3">
                  <c:v>28</c:v>
                </c:pt>
                <c:pt idx="4">
                  <c:v>16</c:v>
                </c:pt>
                <c:pt idx="5">
                  <c:v>0</c:v>
                </c:pt>
                <c:pt idx="6">
                  <c:v>3</c:v>
                </c:pt>
                <c:pt idx="7">
                  <c:v>41</c:v>
                </c:pt>
                <c:pt idx="8">
                  <c:v>2</c:v>
                </c:pt>
                <c:pt idx="9">
                  <c:v>12</c:v>
                </c:pt>
                <c:pt idx="10">
                  <c:v>26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Sheet2!$E$43</c:f>
              <c:strCache>
                <c:ptCount val="1"/>
                <c:pt idx="0">
                  <c:v>سال91 </c:v>
                </c:pt>
              </c:strCache>
            </c:strRef>
          </c:tx>
          <c:cat>
            <c:strRef>
              <c:f>Sheet2!$C$44:$C$55</c:f>
              <c:strCache>
                <c:ptCount val="12"/>
                <c:pt idx="0">
                  <c:v>بازنشسته</c:v>
                </c:pt>
                <c:pt idx="1">
                  <c:v>بیکار</c:v>
                </c:pt>
                <c:pt idx="2">
                  <c:v>خانه دار</c:v>
                </c:pt>
                <c:pt idx="3">
                  <c:v>دانش اموز</c:v>
                </c:pt>
                <c:pt idx="4">
                  <c:v>دانشجو</c:v>
                </c:pt>
                <c:pt idx="5">
                  <c:v>سرباز </c:v>
                </c:pt>
                <c:pt idx="6">
                  <c:v>زیر 7سال</c:v>
                </c:pt>
                <c:pt idx="7">
                  <c:v>ازاد</c:v>
                </c:pt>
                <c:pt idx="8">
                  <c:v>کارگر</c:v>
                </c:pt>
                <c:pt idx="9">
                  <c:v>کارمند</c:v>
                </c:pt>
                <c:pt idx="10">
                  <c:v>نامشخص</c:v>
                </c:pt>
                <c:pt idx="11">
                  <c:v>سایر</c:v>
                </c:pt>
              </c:strCache>
            </c:strRef>
          </c:cat>
          <c:val>
            <c:numRef>
              <c:f>Sheet2!$E$44:$E$55</c:f>
              <c:numCache>
                <c:formatCode>General</c:formatCode>
                <c:ptCount val="12"/>
                <c:pt idx="0">
                  <c:v>4</c:v>
                </c:pt>
                <c:pt idx="1">
                  <c:v>1</c:v>
                </c:pt>
                <c:pt idx="2">
                  <c:v>14</c:v>
                </c:pt>
                <c:pt idx="3">
                  <c:v>17</c:v>
                </c:pt>
                <c:pt idx="4">
                  <c:v>13</c:v>
                </c:pt>
                <c:pt idx="5">
                  <c:v>1</c:v>
                </c:pt>
                <c:pt idx="6">
                  <c:v>5</c:v>
                </c:pt>
                <c:pt idx="7">
                  <c:v>48</c:v>
                </c:pt>
                <c:pt idx="8">
                  <c:v>2</c:v>
                </c:pt>
                <c:pt idx="9">
                  <c:v>16</c:v>
                </c:pt>
                <c:pt idx="10">
                  <c:v>6</c:v>
                </c:pt>
                <c:pt idx="11">
                  <c:v>1</c:v>
                </c:pt>
              </c:numCache>
            </c:numRef>
          </c:val>
        </c:ser>
        <c:axId val="67991040"/>
        <c:axId val="68017152"/>
      </c:barChart>
      <c:catAx>
        <c:axId val="67991040"/>
        <c:scaling>
          <c:orientation val="minMax"/>
        </c:scaling>
        <c:axPos val="b"/>
        <c:tickLblPos val="nextTo"/>
        <c:crossAx val="68017152"/>
        <c:crosses val="autoZero"/>
        <c:auto val="1"/>
        <c:lblAlgn val="ctr"/>
        <c:lblOffset val="100"/>
      </c:catAx>
      <c:valAx>
        <c:axId val="68017152"/>
        <c:scaling>
          <c:orientation val="minMax"/>
        </c:scaling>
        <c:axPos val="l"/>
        <c:majorGridlines/>
        <c:numFmt formatCode="General" sourceLinked="1"/>
        <c:tickLblPos val="nextTo"/>
        <c:crossAx val="679910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Sheet2!$C$61</c:f>
              <c:strCache>
                <c:ptCount val="1"/>
                <c:pt idx="0">
                  <c:v>سال 90 </c:v>
                </c:pt>
              </c:strCache>
            </c:strRef>
          </c:tx>
          <c:cat>
            <c:strRef>
              <c:f>Sheet2!$B$62:$B$68</c:f>
              <c:strCache>
                <c:ptCount val="7"/>
                <c:pt idx="0">
                  <c:v>حین انجام وظیفه</c:v>
                </c:pt>
                <c:pt idx="1">
                  <c:v>حین بازی</c:v>
                </c:pt>
                <c:pt idx="2">
                  <c:v>حین پریدن از روی اتش</c:v>
                </c:pt>
                <c:pt idx="3">
                  <c:v>حین تماشاکردن</c:v>
                </c:pt>
                <c:pt idx="4">
                  <c:v>حین عبور از محل وقوع </c:v>
                </c:pt>
                <c:pt idx="5">
                  <c:v>سایر موارد</c:v>
                </c:pt>
                <c:pt idx="6">
                  <c:v>نامشخص</c:v>
                </c:pt>
              </c:strCache>
            </c:strRef>
          </c:cat>
          <c:val>
            <c:numRef>
              <c:f>Sheet2!$C$62:$C$68</c:f>
              <c:numCache>
                <c:formatCode>General</c:formatCode>
                <c:ptCount val="7"/>
                <c:pt idx="0">
                  <c:v>1</c:v>
                </c:pt>
                <c:pt idx="1">
                  <c:v>33</c:v>
                </c:pt>
                <c:pt idx="2">
                  <c:v>15</c:v>
                </c:pt>
                <c:pt idx="3">
                  <c:v>7</c:v>
                </c:pt>
                <c:pt idx="4">
                  <c:v>25</c:v>
                </c:pt>
                <c:pt idx="5">
                  <c:v>4</c:v>
                </c:pt>
                <c:pt idx="6">
                  <c:v>67</c:v>
                </c:pt>
              </c:numCache>
            </c:numRef>
          </c:val>
        </c:ser>
        <c:ser>
          <c:idx val="1"/>
          <c:order val="1"/>
          <c:tx>
            <c:strRef>
              <c:f>Sheet2!$D$61</c:f>
              <c:strCache>
                <c:ptCount val="1"/>
                <c:pt idx="0">
                  <c:v>سال 91 </c:v>
                </c:pt>
              </c:strCache>
            </c:strRef>
          </c:tx>
          <c:cat>
            <c:strRef>
              <c:f>Sheet2!$B$62:$B$68</c:f>
              <c:strCache>
                <c:ptCount val="7"/>
                <c:pt idx="0">
                  <c:v>حین انجام وظیفه</c:v>
                </c:pt>
                <c:pt idx="1">
                  <c:v>حین بازی</c:v>
                </c:pt>
                <c:pt idx="2">
                  <c:v>حین پریدن از روی اتش</c:v>
                </c:pt>
                <c:pt idx="3">
                  <c:v>حین تماشاکردن</c:v>
                </c:pt>
                <c:pt idx="4">
                  <c:v>حین عبور از محل وقوع </c:v>
                </c:pt>
                <c:pt idx="5">
                  <c:v>سایر موارد</c:v>
                </c:pt>
                <c:pt idx="6">
                  <c:v>نامشخص</c:v>
                </c:pt>
              </c:strCache>
            </c:strRef>
          </c:cat>
          <c:val>
            <c:numRef>
              <c:f>Sheet2!$D$62:$D$68</c:f>
              <c:numCache>
                <c:formatCode>General</c:formatCode>
                <c:ptCount val="7"/>
                <c:pt idx="0">
                  <c:v>1</c:v>
                </c:pt>
                <c:pt idx="1">
                  <c:v>58</c:v>
                </c:pt>
                <c:pt idx="2">
                  <c:v>21</c:v>
                </c:pt>
                <c:pt idx="3">
                  <c:v>7</c:v>
                </c:pt>
                <c:pt idx="4">
                  <c:v>9</c:v>
                </c:pt>
                <c:pt idx="5">
                  <c:v>1</c:v>
                </c:pt>
                <c:pt idx="6">
                  <c:v>31</c:v>
                </c:pt>
              </c:numCache>
            </c:numRef>
          </c:val>
        </c:ser>
        <c:axId val="77003776"/>
        <c:axId val="77032448"/>
      </c:barChart>
      <c:catAx>
        <c:axId val="77003776"/>
        <c:scaling>
          <c:orientation val="minMax"/>
        </c:scaling>
        <c:axPos val="b"/>
        <c:tickLblPos val="nextTo"/>
        <c:crossAx val="77032448"/>
        <c:crosses val="autoZero"/>
        <c:auto val="1"/>
        <c:lblAlgn val="ctr"/>
        <c:lblOffset val="100"/>
      </c:catAx>
      <c:valAx>
        <c:axId val="77032448"/>
        <c:scaling>
          <c:orientation val="minMax"/>
        </c:scaling>
        <c:axPos val="l"/>
        <c:majorGridlines/>
        <c:numFmt formatCode="General" sourceLinked="1"/>
        <c:tickLblPos val="nextTo"/>
        <c:crossAx val="770037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Sheet2!$C$72</c:f>
              <c:strCache>
                <c:ptCount val="1"/>
                <c:pt idx="0">
                  <c:v>سال90 </c:v>
                </c:pt>
              </c:strCache>
            </c:strRef>
          </c:tx>
          <c:cat>
            <c:strRef>
              <c:f>Sheet2!$B$73:$B$78</c:f>
              <c:strCache>
                <c:ptCount val="6"/>
                <c:pt idx="0">
                  <c:v>پارک</c:v>
                </c:pt>
                <c:pt idx="1">
                  <c:v>داخل خانه و حیاط</c:v>
                </c:pt>
                <c:pt idx="2">
                  <c:v>کوچه وخیابان</c:v>
                </c:pt>
                <c:pt idx="3">
                  <c:v>محل کار</c:v>
                </c:pt>
                <c:pt idx="4">
                  <c:v>مدرسه</c:v>
                </c:pt>
                <c:pt idx="5">
                  <c:v>نامشخص</c:v>
                </c:pt>
              </c:strCache>
            </c:strRef>
          </c:cat>
          <c:val>
            <c:numRef>
              <c:f>Sheet2!$C$73:$C$78</c:f>
              <c:numCache>
                <c:formatCode>General</c:formatCode>
                <c:ptCount val="6"/>
                <c:pt idx="0">
                  <c:v>7</c:v>
                </c:pt>
                <c:pt idx="1">
                  <c:v>17</c:v>
                </c:pt>
                <c:pt idx="2">
                  <c:v>120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Sheet2!$D$72</c:f>
              <c:strCache>
                <c:ptCount val="1"/>
                <c:pt idx="0">
                  <c:v>سال91 </c:v>
                </c:pt>
              </c:strCache>
            </c:strRef>
          </c:tx>
          <c:cat>
            <c:strRef>
              <c:f>Sheet2!$B$73:$B$78</c:f>
              <c:strCache>
                <c:ptCount val="6"/>
                <c:pt idx="0">
                  <c:v>پارک</c:v>
                </c:pt>
                <c:pt idx="1">
                  <c:v>داخل خانه و حیاط</c:v>
                </c:pt>
                <c:pt idx="2">
                  <c:v>کوچه وخیابان</c:v>
                </c:pt>
                <c:pt idx="3">
                  <c:v>محل کار</c:v>
                </c:pt>
                <c:pt idx="4">
                  <c:v>مدرسه</c:v>
                </c:pt>
                <c:pt idx="5">
                  <c:v>نامشخص</c:v>
                </c:pt>
              </c:strCache>
            </c:strRef>
          </c:cat>
          <c:val>
            <c:numRef>
              <c:f>Sheet2!$D$73:$D$78</c:f>
              <c:numCache>
                <c:formatCode>General</c:formatCode>
                <c:ptCount val="6"/>
                <c:pt idx="0">
                  <c:v>1</c:v>
                </c:pt>
                <c:pt idx="1">
                  <c:v>11</c:v>
                </c:pt>
                <c:pt idx="2">
                  <c:v>113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axId val="76227328"/>
        <c:axId val="76232192"/>
      </c:barChart>
      <c:catAx>
        <c:axId val="76227328"/>
        <c:scaling>
          <c:orientation val="minMax"/>
        </c:scaling>
        <c:axPos val="b"/>
        <c:tickLblPos val="nextTo"/>
        <c:crossAx val="76232192"/>
        <c:crosses val="autoZero"/>
        <c:auto val="1"/>
        <c:lblAlgn val="ctr"/>
        <c:lblOffset val="100"/>
      </c:catAx>
      <c:valAx>
        <c:axId val="76232192"/>
        <c:scaling>
          <c:orientation val="minMax"/>
        </c:scaling>
        <c:axPos val="l"/>
        <c:majorGridlines/>
        <c:numFmt formatCode="General" sourceLinked="1"/>
        <c:tickLblPos val="nextTo"/>
        <c:crossAx val="762273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Sheet2!$C$83</c:f>
              <c:strCache>
                <c:ptCount val="1"/>
                <c:pt idx="0">
                  <c:v>سال90 </c:v>
                </c:pt>
              </c:strCache>
            </c:strRef>
          </c:tx>
          <c:cat>
            <c:strRef>
              <c:f>Sheet2!$B$84:$B$90</c:f>
              <c:strCache>
                <c:ptCount val="7"/>
                <c:pt idx="0">
                  <c:v>پا</c:v>
                </c:pt>
                <c:pt idx="1">
                  <c:v>تنه</c:v>
                </c:pt>
                <c:pt idx="2">
                  <c:v>چشم</c:v>
                </c:pt>
                <c:pt idx="3">
                  <c:v>دست</c:v>
                </c:pt>
                <c:pt idx="4">
                  <c:v>سر</c:v>
                </c:pt>
                <c:pt idx="5">
                  <c:v>صورت</c:v>
                </c:pt>
                <c:pt idx="6">
                  <c:v>لگن </c:v>
                </c:pt>
              </c:strCache>
            </c:strRef>
          </c:cat>
          <c:val>
            <c:numRef>
              <c:f>Sheet2!$C$84:$C$90</c:f>
              <c:numCache>
                <c:formatCode>General</c:formatCode>
                <c:ptCount val="7"/>
                <c:pt idx="0">
                  <c:v>19</c:v>
                </c:pt>
                <c:pt idx="1">
                  <c:v>4</c:v>
                </c:pt>
                <c:pt idx="2">
                  <c:v>23</c:v>
                </c:pt>
                <c:pt idx="3">
                  <c:v>69</c:v>
                </c:pt>
                <c:pt idx="4">
                  <c:v>12</c:v>
                </c:pt>
                <c:pt idx="5">
                  <c:v>25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Sheet2!$D$83</c:f>
              <c:strCache>
                <c:ptCount val="1"/>
                <c:pt idx="0">
                  <c:v>سال91 </c:v>
                </c:pt>
              </c:strCache>
            </c:strRef>
          </c:tx>
          <c:cat>
            <c:strRef>
              <c:f>Sheet2!$B$84:$B$90</c:f>
              <c:strCache>
                <c:ptCount val="7"/>
                <c:pt idx="0">
                  <c:v>پا</c:v>
                </c:pt>
                <c:pt idx="1">
                  <c:v>تنه</c:v>
                </c:pt>
                <c:pt idx="2">
                  <c:v>چشم</c:v>
                </c:pt>
                <c:pt idx="3">
                  <c:v>دست</c:v>
                </c:pt>
                <c:pt idx="4">
                  <c:v>سر</c:v>
                </c:pt>
                <c:pt idx="5">
                  <c:v>صورت</c:v>
                </c:pt>
                <c:pt idx="6">
                  <c:v>لگن </c:v>
                </c:pt>
              </c:strCache>
            </c:strRef>
          </c:cat>
          <c:val>
            <c:numRef>
              <c:f>Sheet2!$D$84:$D$90</c:f>
              <c:numCache>
                <c:formatCode>General</c:formatCode>
                <c:ptCount val="7"/>
                <c:pt idx="0">
                  <c:v>18</c:v>
                </c:pt>
                <c:pt idx="1">
                  <c:v>1</c:v>
                </c:pt>
                <c:pt idx="2">
                  <c:v>12</c:v>
                </c:pt>
                <c:pt idx="3">
                  <c:v>66</c:v>
                </c:pt>
                <c:pt idx="4">
                  <c:v>8</c:v>
                </c:pt>
                <c:pt idx="5">
                  <c:v>22</c:v>
                </c:pt>
                <c:pt idx="6">
                  <c:v>1</c:v>
                </c:pt>
              </c:numCache>
            </c:numRef>
          </c:val>
        </c:ser>
        <c:axId val="77738752"/>
        <c:axId val="77740288"/>
      </c:barChart>
      <c:catAx>
        <c:axId val="77738752"/>
        <c:scaling>
          <c:orientation val="minMax"/>
        </c:scaling>
        <c:axPos val="b"/>
        <c:tickLblPos val="nextTo"/>
        <c:crossAx val="77740288"/>
        <c:crosses val="autoZero"/>
        <c:auto val="1"/>
        <c:lblAlgn val="ctr"/>
        <c:lblOffset val="100"/>
      </c:catAx>
      <c:valAx>
        <c:axId val="77740288"/>
        <c:scaling>
          <c:orientation val="minMax"/>
        </c:scaling>
        <c:axPos val="l"/>
        <c:majorGridlines/>
        <c:numFmt formatCode="General" sourceLinked="1"/>
        <c:tickLblPos val="nextTo"/>
        <c:crossAx val="777387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Sheet2!$C$96</c:f>
              <c:strCache>
                <c:ptCount val="1"/>
                <c:pt idx="0">
                  <c:v>سال90 </c:v>
                </c:pt>
              </c:strCache>
            </c:strRef>
          </c:tx>
          <c:cat>
            <c:strRef>
              <c:f>Sheet2!$B$97:$B$107</c:f>
              <c:strCache>
                <c:ptCount val="11"/>
                <c:pt idx="0">
                  <c:v>زخم،پارگی،بریدگی</c:v>
                </c:pt>
                <c:pt idx="1">
                  <c:v>ساییدگی</c:v>
                </c:pt>
                <c:pt idx="2">
                  <c:v>سوختگی درجه1</c:v>
                </c:pt>
                <c:pt idx="3">
                  <c:v>درجه 2</c:v>
                </c:pt>
                <c:pt idx="4">
                  <c:v>درجه 3</c:v>
                </c:pt>
                <c:pt idx="5">
                  <c:v>شگستگی</c:v>
                </c:pt>
                <c:pt idx="6">
                  <c:v>قطع عضو</c:v>
                </c:pt>
                <c:pt idx="7">
                  <c:v>له شدگی</c:v>
                </c:pt>
                <c:pt idx="8">
                  <c:v>نقص عضو</c:v>
                </c:pt>
                <c:pt idx="9">
                  <c:v>سایر</c:v>
                </c:pt>
                <c:pt idx="10">
                  <c:v>نامشخص</c:v>
                </c:pt>
              </c:strCache>
            </c:strRef>
          </c:cat>
          <c:val>
            <c:numRef>
              <c:f>Sheet2!$C$97:$C$107</c:f>
              <c:numCache>
                <c:formatCode>General</c:formatCode>
                <c:ptCount val="11"/>
                <c:pt idx="0">
                  <c:v>40</c:v>
                </c:pt>
                <c:pt idx="1">
                  <c:v>22</c:v>
                </c:pt>
                <c:pt idx="2">
                  <c:v>39</c:v>
                </c:pt>
                <c:pt idx="3">
                  <c:v>5</c:v>
                </c:pt>
                <c:pt idx="4">
                  <c:v>1</c:v>
                </c:pt>
                <c:pt idx="5">
                  <c:v>3</c:v>
                </c:pt>
                <c:pt idx="6">
                  <c:v>8</c:v>
                </c:pt>
                <c:pt idx="7">
                  <c:v>12</c:v>
                </c:pt>
                <c:pt idx="8">
                  <c:v>1</c:v>
                </c:pt>
                <c:pt idx="9">
                  <c:v>10</c:v>
                </c:pt>
                <c:pt idx="1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Sheet2!$D$96</c:f>
              <c:strCache>
                <c:ptCount val="1"/>
                <c:pt idx="0">
                  <c:v>سال91 </c:v>
                </c:pt>
              </c:strCache>
            </c:strRef>
          </c:tx>
          <c:cat>
            <c:strRef>
              <c:f>Sheet2!$B$97:$B$107</c:f>
              <c:strCache>
                <c:ptCount val="11"/>
                <c:pt idx="0">
                  <c:v>زخم،پارگی،بریدگی</c:v>
                </c:pt>
                <c:pt idx="1">
                  <c:v>ساییدگی</c:v>
                </c:pt>
                <c:pt idx="2">
                  <c:v>سوختگی درجه1</c:v>
                </c:pt>
                <c:pt idx="3">
                  <c:v>درجه 2</c:v>
                </c:pt>
                <c:pt idx="4">
                  <c:v>درجه 3</c:v>
                </c:pt>
                <c:pt idx="5">
                  <c:v>شگستگی</c:v>
                </c:pt>
                <c:pt idx="6">
                  <c:v>قطع عضو</c:v>
                </c:pt>
                <c:pt idx="7">
                  <c:v>له شدگی</c:v>
                </c:pt>
                <c:pt idx="8">
                  <c:v>نقص عضو</c:v>
                </c:pt>
                <c:pt idx="9">
                  <c:v>سایر</c:v>
                </c:pt>
                <c:pt idx="10">
                  <c:v>نامشخص</c:v>
                </c:pt>
              </c:strCache>
            </c:strRef>
          </c:cat>
          <c:val>
            <c:numRef>
              <c:f>Sheet2!$D$97:$D$107</c:f>
              <c:numCache>
                <c:formatCode>General</c:formatCode>
                <c:ptCount val="11"/>
                <c:pt idx="0">
                  <c:v>73</c:v>
                </c:pt>
                <c:pt idx="1">
                  <c:v>14</c:v>
                </c:pt>
                <c:pt idx="2">
                  <c:v>23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</c:ser>
        <c:axId val="77052544"/>
        <c:axId val="77272576"/>
      </c:barChart>
      <c:catAx>
        <c:axId val="77052544"/>
        <c:scaling>
          <c:orientation val="minMax"/>
        </c:scaling>
        <c:axPos val="b"/>
        <c:tickLblPos val="nextTo"/>
        <c:crossAx val="77272576"/>
        <c:crosses val="autoZero"/>
        <c:auto val="1"/>
        <c:lblAlgn val="ctr"/>
        <c:lblOffset val="100"/>
      </c:catAx>
      <c:valAx>
        <c:axId val="77272576"/>
        <c:scaling>
          <c:orientation val="minMax"/>
        </c:scaling>
        <c:axPos val="l"/>
        <c:majorGridlines/>
        <c:numFmt formatCode="General" sourceLinked="1"/>
        <c:tickLblPos val="nextTo"/>
        <c:crossAx val="770525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Sheet2!$C$117</c:f>
              <c:strCache>
                <c:ptCount val="1"/>
                <c:pt idx="0">
                  <c:v>سال90 </c:v>
                </c:pt>
              </c:strCache>
            </c:strRef>
          </c:tx>
          <c:cat>
            <c:strRef>
              <c:f>Sheet2!$B$118:$B$132</c:f>
              <c:strCache>
                <c:ptCount val="15"/>
                <c:pt idx="0">
                  <c:v>اکلیل</c:v>
                </c:pt>
                <c:pt idx="1">
                  <c:v>اتش</c:v>
                </c:pt>
                <c:pt idx="2">
                  <c:v>بمب </c:v>
                </c:pt>
                <c:pt idx="3">
                  <c:v>باروت</c:v>
                </c:pt>
                <c:pt idx="4">
                  <c:v>بنزین</c:v>
                </c:pt>
                <c:pt idx="5">
                  <c:v>ترقه</c:v>
                </c:pt>
                <c:pt idx="6">
                  <c:v>دینامیت</c:v>
                </c:pt>
                <c:pt idx="7">
                  <c:v>سیگارت</c:v>
                </c:pt>
                <c:pt idx="8">
                  <c:v>فشفشه</c:v>
                </c:pt>
                <c:pt idx="9">
                  <c:v>کپسول</c:v>
                </c:pt>
                <c:pt idx="10">
                  <c:v>منور</c:v>
                </c:pt>
                <c:pt idx="11">
                  <c:v>نارنجک</c:v>
                </c:pt>
                <c:pt idx="12">
                  <c:v>گاز </c:v>
                </c:pt>
                <c:pt idx="13">
                  <c:v>نامشخص</c:v>
                </c:pt>
                <c:pt idx="14">
                  <c:v>سایر </c:v>
                </c:pt>
              </c:strCache>
            </c:strRef>
          </c:cat>
          <c:val>
            <c:numRef>
              <c:f>Sheet2!$C$118:$C$132</c:f>
              <c:numCache>
                <c:formatCode>General</c:formatCode>
                <c:ptCount val="15"/>
                <c:pt idx="0">
                  <c:v>3</c:v>
                </c:pt>
                <c:pt idx="1">
                  <c:v>17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72</c:v>
                </c:pt>
                <c:pt idx="6">
                  <c:v>2</c:v>
                </c:pt>
                <c:pt idx="7">
                  <c:v>5</c:v>
                </c:pt>
                <c:pt idx="8">
                  <c:v>3</c:v>
                </c:pt>
                <c:pt idx="9">
                  <c:v>4</c:v>
                </c:pt>
                <c:pt idx="10">
                  <c:v>1</c:v>
                </c:pt>
                <c:pt idx="11">
                  <c:v>24</c:v>
                </c:pt>
                <c:pt idx="12">
                  <c:v>0</c:v>
                </c:pt>
                <c:pt idx="13">
                  <c:v>16</c:v>
                </c:pt>
                <c:pt idx="1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Sheet2!$D$117</c:f>
              <c:strCache>
                <c:ptCount val="1"/>
                <c:pt idx="0">
                  <c:v>سال91 </c:v>
                </c:pt>
              </c:strCache>
            </c:strRef>
          </c:tx>
          <c:cat>
            <c:strRef>
              <c:f>Sheet2!$B$118:$B$132</c:f>
              <c:strCache>
                <c:ptCount val="15"/>
                <c:pt idx="0">
                  <c:v>اکلیل</c:v>
                </c:pt>
                <c:pt idx="1">
                  <c:v>اتش</c:v>
                </c:pt>
                <c:pt idx="2">
                  <c:v>بمب </c:v>
                </c:pt>
                <c:pt idx="3">
                  <c:v>باروت</c:v>
                </c:pt>
                <c:pt idx="4">
                  <c:v>بنزین</c:v>
                </c:pt>
                <c:pt idx="5">
                  <c:v>ترقه</c:v>
                </c:pt>
                <c:pt idx="6">
                  <c:v>دینامیت</c:v>
                </c:pt>
                <c:pt idx="7">
                  <c:v>سیگارت</c:v>
                </c:pt>
                <c:pt idx="8">
                  <c:v>فشفشه</c:v>
                </c:pt>
                <c:pt idx="9">
                  <c:v>کپسول</c:v>
                </c:pt>
                <c:pt idx="10">
                  <c:v>منور</c:v>
                </c:pt>
                <c:pt idx="11">
                  <c:v>نارنجک</c:v>
                </c:pt>
                <c:pt idx="12">
                  <c:v>گاز </c:v>
                </c:pt>
                <c:pt idx="13">
                  <c:v>نامشخص</c:v>
                </c:pt>
                <c:pt idx="14">
                  <c:v>سایر </c:v>
                </c:pt>
              </c:strCache>
            </c:strRef>
          </c:cat>
          <c:val>
            <c:numRef>
              <c:f>Sheet2!$D$118:$D$132</c:f>
              <c:numCache>
                <c:formatCode>General</c:formatCode>
                <c:ptCount val="15"/>
                <c:pt idx="0">
                  <c:v>0</c:v>
                </c:pt>
                <c:pt idx="1">
                  <c:v>20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60</c:v>
                </c:pt>
                <c:pt idx="6">
                  <c:v>0</c:v>
                </c:pt>
                <c:pt idx="7">
                  <c:v>8</c:v>
                </c:pt>
                <c:pt idx="8">
                  <c:v>2</c:v>
                </c:pt>
                <c:pt idx="9">
                  <c:v>13</c:v>
                </c:pt>
                <c:pt idx="10">
                  <c:v>0</c:v>
                </c:pt>
                <c:pt idx="11">
                  <c:v>16</c:v>
                </c:pt>
                <c:pt idx="12">
                  <c:v>1</c:v>
                </c:pt>
                <c:pt idx="13">
                  <c:v>5</c:v>
                </c:pt>
                <c:pt idx="14">
                  <c:v>2</c:v>
                </c:pt>
              </c:numCache>
            </c:numRef>
          </c:val>
        </c:ser>
        <c:axId val="49522176"/>
        <c:axId val="50534272"/>
      </c:barChart>
      <c:catAx>
        <c:axId val="49522176"/>
        <c:scaling>
          <c:orientation val="minMax"/>
        </c:scaling>
        <c:axPos val="b"/>
        <c:tickLblPos val="nextTo"/>
        <c:crossAx val="50534272"/>
        <c:crosses val="autoZero"/>
        <c:auto val="1"/>
        <c:lblAlgn val="ctr"/>
        <c:lblOffset val="100"/>
      </c:catAx>
      <c:valAx>
        <c:axId val="50534272"/>
        <c:scaling>
          <c:orientation val="minMax"/>
        </c:scaling>
        <c:axPos val="l"/>
        <c:majorGridlines/>
        <c:numFmt formatCode="General" sourceLinked="1"/>
        <c:tickLblPos val="nextTo"/>
        <c:crossAx val="495221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B93C1D1-A85C-4034-87A7-DBB23F587D3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B263F26-110D-4A92-8D4E-FC3BB51C7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7200" b="1" i="1" u="sng" dirty="0" smtClean="0">
                <a:cs typeface="B Nazanin" pitchFamily="2" charset="-78"/>
              </a:rPr>
              <a:t>بنام هستی</a:t>
            </a:r>
            <a:endParaRPr lang="en-US" sz="7200" b="1" i="1" u="sng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81600" y="1295400"/>
          <a:ext cx="3276600" cy="5181600"/>
        </p:xfrm>
        <a:graphic>
          <a:graphicData uri="http://schemas.openxmlformats.org/drawingml/2006/table">
            <a:tbl>
              <a:tblPr rtl="1"/>
              <a:tblGrid>
                <a:gridCol w="1499460"/>
                <a:gridCol w="888570"/>
                <a:gridCol w="888570"/>
              </a:tblGrid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نوع ماده محترقه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سال90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سال91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اکلیل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اتش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بمب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باروت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بنزین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ترقه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دینامیت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سیگارت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فشفشه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کپسول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منور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نارنجک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گاز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نامشخص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سایر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جمع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>
            <a:normAutofit/>
          </a:bodyPr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تعداد موارد ثبت شده بر اساس نوع ماده محترقه</a:t>
            </a:r>
            <a:b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در بیمارستانهای تحت پوشش مرکز شمال غرب</a:t>
            </a:r>
            <a:endParaRPr lang="en-U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449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752600"/>
          </a:xfrm>
        </p:spPr>
        <p:txBody>
          <a:bodyPr/>
          <a:lstStyle/>
          <a:p>
            <a:pPr algn="ctr"/>
            <a:r>
              <a:rPr lang="fa-IR" b="1" dirty="0" smtClean="0">
                <a:cs typeface="B Nazanin" pitchFamily="2" charset="-78"/>
              </a:rPr>
              <a:t>با تشکر و خسته نباشید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6400800" cy="1219200"/>
          </a:xfrm>
        </p:spPr>
        <p:txBody>
          <a:bodyPr>
            <a:normAutofit/>
          </a:bodyPr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تعداد موارد ثبت شده بر اساس زمان وقوع حادثه </a:t>
            </a:r>
          </a:p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در بیمارستانهای تحت پوشش مرکز شمال غرب</a:t>
            </a:r>
            <a:endParaRPr lang="en-US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24400" y="1676401"/>
          <a:ext cx="3962400" cy="4343399"/>
        </p:xfrm>
        <a:graphic>
          <a:graphicData uri="http://schemas.openxmlformats.org/drawingml/2006/table">
            <a:tbl>
              <a:tblPr rtl="1"/>
              <a:tblGrid>
                <a:gridCol w="1870364"/>
                <a:gridCol w="1073726"/>
                <a:gridCol w="1018310"/>
              </a:tblGrid>
              <a:tr h="140867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زمان وقوع حادثه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سال91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243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چهارشنبه پایان سال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243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روزهای دیگر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243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جمع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28600" y="1676400"/>
          <a:ext cx="457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81600" y="1447800"/>
          <a:ext cx="3124200" cy="4114800"/>
        </p:xfrm>
        <a:graphic>
          <a:graphicData uri="http://schemas.openxmlformats.org/drawingml/2006/table">
            <a:tbl>
              <a:tblPr rtl="1"/>
              <a:tblGrid>
                <a:gridCol w="1041400"/>
                <a:gridCol w="1041400"/>
                <a:gridCol w="1041400"/>
              </a:tblGrid>
              <a:tr h="1028700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جنس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2000" b="1" i="0" u="none" strike="noStrike" dirty="0" smtClean="0">
                          <a:solidFill>
                            <a:schemeClr val="bg1"/>
                          </a:solidFill>
                          <a:latin typeface="B Nazanin"/>
                          <a:cs typeface="B Nazanin" pitchFamily="2" charset="-78"/>
                        </a:rPr>
                        <a:t>سال90</a:t>
                      </a:r>
                      <a:endParaRPr lang="fa-IR" sz="2000" b="1" i="0" u="none" strike="noStrike" dirty="0">
                        <a:solidFill>
                          <a:schemeClr val="bg1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سال91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زن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+mn-cs"/>
                        </a:rPr>
                        <a:t>40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+mn-cs"/>
                        </a:rPr>
                        <a:t>32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مرد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2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+mn-cs"/>
                        </a:rPr>
                        <a:t>112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+mn-cs"/>
                        </a:rPr>
                        <a:t>96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جمع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2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+mn-cs"/>
                        </a:rPr>
                        <a:t>152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+mn-cs"/>
                        </a:rPr>
                        <a:t>128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تعداد موارد ثبت شده بر اساس جنس</a:t>
            </a:r>
            <a:b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در بیمارستانهای تحت پوشش مرکز شمال غرب </a:t>
            </a:r>
            <a: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</a:b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3733800" cy="467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43600" y="1219200"/>
          <a:ext cx="2743200" cy="5048912"/>
        </p:xfrm>
        <a:graphic>
          <a:graphicData uri="http://schemas.openxmlformats.org/drawingml/2006/table">
            <a:tbl>
              <a:tblPr rtl="1"/>
              <a:tblGrid>
                <a:gridCol w="1333000"/>
                <a:gridCol w="705100"/>
                <a:gridCol w="705100"/>
              </a:tblGrid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سن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سال 90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سال91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latin typeface="B Nazanin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0تا4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5تا9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10تا14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15تا19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26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20تا24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37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25تا29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21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30تا34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64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35تا39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40تا44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45تا49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50تا54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55تا59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60تا64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بالای 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نامشخص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17">
                <a:tc>
                  <a:txBody>
                    <a:bodyPr/>
                    <a:lstStyle/>
                    <a:p>
                      <a:pPr algn="ctr" rtl="1" fontAlgn="t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B Nazanin"/>
                          <a:cs typeface="B Nazanin" pitchFamily="2" charset="-78"/>
                        </a:rPr>
                        <a:t>جمع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152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B Nazanin" pitchFamily="2" charset="-78"/>
                        </a:rPr>
                        <a:t>128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تعداد موارد ثبت شده بر اساس سن</a:t>
            </a:r>
            <a:b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در بیمارستانهای تحت پوشش مرکز شمال غرب </a:t>
            </a:r>
            <a: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</a:br>
            <a:endParaRPr lang="en-U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533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1371600"/>
          <a:ext cx="3352800" cy="4841634"/>
        </p:xfrm>
        <a:graphic>
          <a:graphicData uri="http://schemas.openxmlformats.org/drawingml/2006/table">
            <a:tbl>
              <a:tblPr rtl="1"/>
              <a:tblGrid>
                <a:gridCol w="1117600"/>
                <a:gridCol w="1117600"/>
                <a:gridCol w="1117600"/>
              </a:tblGrid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شغل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سال90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سال91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بازنشسته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بیکار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خانه دار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دانش اموز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دانشجو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سرباز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زیر 7سال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ازاد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48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کارگر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کارمند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نامشخص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سایر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83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جمع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تعداد موارد ثبت شده بر اساس شغل</a:t>
            </a:r>
            <a:b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در بیمارستانهای تحت پوشش مرکز شمال غرب </a:t>
            </a:r>
            <a: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</a:br>
            <a:endParaRPr lang="en-U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449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57801" y="1904997"/>
          <a:ext cx="3401289" cy="3429000"/>
        </p:xfrm>
        <a:graphic>
          <a:graphicData uri="http://schemas.openxmlformats.org/drawingml/2006/table">
            <a:tbl>
              <a:tblPr rtl="1"/>
              <a:tblGrid>
                <a:gridCol w="2094243"/>
                <a:gridCol w="653523"/>
                <a:gridCol w="653523"/>
              </a:tblGrid>
              <a:tr h="3810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نوع فعالیت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 90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 91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حین انجام وظیفه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حین بازی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58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حین پریدن از روی اتش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حین تماشاکردن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حین عبور از محل وقوع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سایر موارد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نامشخص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31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جمع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تعداد موارد ثبت شده بر اساس نوع فعالیت</a:t>
            </a:r>
            <a:b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در بیمارستانهای تحت پوشش مرکز شمال غرب </a:t>
            </a:r>
            <a: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</a:br>
            <a:endParaRPr lang="en-U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46482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48200" y="1981200"/>
          <a:ext cx="3699163" cy="3886200"/>
        </p:xfrm>
        <a:graphic>
          <a:graphicData uri="http://schemas.openxmlformats.org/drawingml/2006/table">
            <a:tbl>
              <a:tblPr rtl="1"/>
              <a:tblGrid>
                <a:gridCol w="2204665"/>
                <a:gridCol w="747249"/>
                <a:gridCol w="747249"/>
              </a:tblGrid>
              <a:tr h="48577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محل وقوع حادثه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سال90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سال91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پارک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داخل خانه و حیاط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کوچه وخیابان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محل کار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مدرسه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نامشخص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جمع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تعداد موارد ثبت شده بر اساس محل وقوع حادثه</a:t>
            </a:r>
            <a:b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در بیمارستانهای تحت پوشش مرکز شمال غرب </a:t>
            </a:r>
            <a: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</a:br>
            <a:endParaRPr lang="en-U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39624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تعداد موارد ثبت شده بر اساس نواحی اسیب دیده</a:t>
            </a:r>
            <a:b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در بیمارستانهای تحت پوشش مرکز شمال غرب </a:t>
            </a:r>
            <a: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cs typeface="B Nazanin" pitchFamily="2" charset="-78"/>
              </a:rPr>
            </a:b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1600200"/>
          <a:ext cx="3352802" cy="4200525"/>
        </p:xfrm>
        <a:graphic>
          <a:graphicData uri="http://schemas.openxmlformats.org/drawingml/2006/table">
            <a:tbl>
              <a:tblPr rtl="1"/>
              <a:tblGrid>
                <a:gridCol w="1586718"/>
                <a:gridCol w="883042"/>
                <a:gridCol w="883042"/>
              </a:tblGrid>
              <a:tr h="46672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نواحی اسیب دیده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سال90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سال91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پا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تنه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چشم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دست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66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صورت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لگن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جمع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480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90600"/>
          </a:xfrm>
        </p:spPr>
        <p:txBody>
          <a:bodyPr>
            <a:normAutofit/>
          </a:bodyPr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تعداد موارد ثبت شده بر اساس نوع اسیب</a:t>
            </a:r>
            <a:b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</a:b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در بیمارستانهای تحت پوشش مرکز شمال غرب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62600" y="1676400"/>
          <a:ext cx="3124201" cy="4173408"/>
        </p:xfrm>
        <a:graphic>
          <a:graphicData uri="http://schemas.openxmlformats.org/drawingml/2006/table">
            <a:tbl>
              <a:tblPr rtl="1"/>
              <a:tblGrid>
                <a:gridCol w="1657876"/>
                <a:gridCol w="752815"/>
                <a:gridCol w="713510"/>
              </a:tblGrid>
              <a:tr h="169987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نوع اسیب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سال90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سال91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زخم،پارگی،بریدگی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73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ساییدگی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سوختگی درجه1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درجه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درجه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شگستگی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قطع عضو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له شدگی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نقص عضو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سایر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نامشخص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84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جمع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 Nazanin" pitchFamily="2" charset="-78"/>
                        </a:rPr>
                        <a:t>128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  <a:cs typeface="B Nazanin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49530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158</TotalTime>
  <Words>416</Words>
  <Application>Microsoft Office PowerPoint</Application>
  <PresentationFormat>On-screen Show (4:3)</PresentationFormat>
  <Paragraphs>297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بنام هستی</vt:lpstr>
      <vt:lpstr>Slide 2</vt:lpstr>
      <vt:lpstr>تعداد موارد ثبت شده بر اساس جنس در بیمارستانهای تحت پوشش مرکز شمال غرب  </vt:lpstr>
      <vt:lpstr>تعداد موارد ثبت شده بر اساس سن در بیمارستانهای تحت پوشش مرکز شمال غرب  </vt:lpstr>
      <vt:lpstr>تعداد موارد ثبت شده بر اساس شغل در بیمارستانهای تحت پوشش مرکز شمال غرب  </vt:lpstr>
      <vt:lpstr>تعداد موارد ثبت شده بر اساس نوع فعالیت در بیمارستانهای تحت پوشش مرکز شمال غرب  </vt:lpstr>
      <vt:lpstr>تعداد موارد ثبت شده بر اساس محل وقوع حادثه در بیمارستانهای تحت پوشش مرکز شمال غرب  </vt:lpstr>
      <vt:lpstr>تعداد موارد ثبت شده بر اساس نواحی اسیب دیده در بیمارستانهای تحت پوشش مرکز شمال غرب  </vt:lpstr>
      <vt:lpstr>تعداد موارد ثبت شده بر اساس نوع اسیب در بیمارستانهای تحت پوشش مرکز شمال غرب</vt:lpstr>
      <vt:lpstr>تعداد موارد ثبت شده بر اساس نوع ماده محترقه در بیمارستانهای تحت پوشش مرکز شمال غرب</vt:lpstr>
      <vt:lpstr>با تشکر و خسته نباشید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r.motameni</dc:creator>
  <cp:lastModifiedBy>r.motameni</cp:lastModifiedBy>
  <cp:revision>72</cp:revision>
  <dcterms:created xsi:type="dcterms:W3CDTF">2013-03-06T06:17:45Z</dcterms:created>
  <dcterms:modified xsi:type="dcterms:W3CDTF">2014-02-18T07:05:02Z</dcterms:modified>
</cp:coreProperties>
</file>